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  <p:sldMasterId id="2147483660" r:id="rId2"/>
    <p:sldMasterId id="2147483672" r:id="rId3"/>
    <p:sldMasterId id="2147483700" r:id="rId4"/>
  </p:sldMasterIdLst>
  <p:notesMasterIdLst>
    <p:notesMasterId r:id="rId68"/>
  </p:notesMasterIdLst>
  <p:handoutMasterIdLst>
    <p:handoutMasterId r:id="rId69"/>
  </p:handoutMasterIdLst>
  <p:sldIdLst>
    <p:sldId id="256" r:id="rId5"/>
    <p:sldId id="1139" r:id="rId6"/>
    <p:sldId id="1171" r:id="rId7"/>
    <p:sldId id="1172" r:id="rId8"/>
    <p:sldId id="1173" r:id="rId9"/>
    <p:sldId id="1174" r:id="rId10"/>
    <p:sldId id="1175" r:id="rId11"/>
    <p:sldId id="1176" r:id="rId12"/>
    <p:sldId id="1177" r:id="rId13"/>
    <p:sldId id="1178" r:id="rId14"/>
    <p:sldId id="1170" r:id="rId15"/>
    <p:sldId id="1144" r:id="rId16"/>
    <p:sldId id="1145" r:id="rId17"/>
    <p:sldId id="1147" r:id="rId18"/>
    <p:sldId id="1164" r:id="rId19"/>
    <p:sldId id="1165" r:id="rId20"/>
    <p:sldId id="1198" r:id="rId21"/>
    <p:sldId id="1199" r:id="rId22"/>
    <p:sldId id="1200" r:id="rId23"/>
    <p:sldId id="1140" r:id="rId24"/>
    <p:sldId id="1148" r:id="rId25"/>
    <p:sldId id="1149" r:id="rId26"/>
    <p:sldId id="1150" r:id="rId27"/>
    <p:sldId id="1151" r:id="rId28"/>
    <p:sldId id="1152" r:id="rId29"/>
    <p:sldId id="1153" r:id="rId30"/>
    <p:sldId id="1154" r:id="rId31"/>
    <p:sldId id="1155" r:id="rId32"/>
    <p:sldId id="1141" r:id="rId33"/>
    <p:sldId id="1156" r:id="rId34"/>
    <p:sldId id="1157" r:id="rId35"/>
    <p:sldId id="1158" r:id="rId36"/>
    <p:sldId id="1159" r:id="rId37"/>
    <p:sldId id="1160" r:id="rId38"/>
    <p:sldId id="1161" r:id="rId39"/>
    <p:sldId id="1162" r:id="rId40"/>
    <p:sldId id="1179" r:id="rId41"/>
    <p:sldId id="1180" r:id="rId42"/>
    <p:sldId id="1181" r:id="rId43"/>
    <p:sldId id="1182" r:id="rId44"/>
    <p:sldId id="1183" r:id="rId45"/>
    <p:sldId id="1184" r:id="rId46"/>
    <p:sldId id="1185" r:id="rId47"/>
    <p:sldId id="1186" r:id="rId48"/>
    <p:sldId id="1187" r:id="rId49"/>
    <p:sldId id="1188" r:id="rId50"/>
    <p:sldId id="1189" r:id="rId51"/>
    <p:sldId id="1190" r:id="rId52"/>
    <p:sldId id="1191" r:id="rId53"/>
    <p:sldId id="1192" r:id="rId54"/>
    <p:sldId id="1193" r:id="rId55"/>
    <p:sldId id="1194" r:id="rId56"/>
    <p:sldId id="1195" r:id="rId57"/>
    <p:sldId id="1196" r:id="rId58"/>
    <p:sldId id="1197" r:id="rId59"/>
    <p:sldId id="1142" r:id="rId60"/>
    <p:sldId id="1167" r:id="rId61"/>
    <p:sldId id="1168" r:id="rId62"/>
    <p:sldId id="1166" r:id="rId63"/>
    <p:sldId id="1143" r:id="rId64"/>
    <p:sldId id="1163" r:id="rId65"/>
    <p:sldId id="1169" r:id="rId66"/>
    <p:sldId id="258" r:id="rId67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正文" id="{9DAF3A6C-2E07-4FF6-B318-EE46495522E5}">
          <p14:sldIdLst>
            <p14:sldId id="256"/>
            <p14:sldId id="1139"/>
            <p14:sldId id="1171"/>
            <p14:sldId id="1172"/>
            <p14:sldId id="1173"/>
            <p14:sldId id="1174"/>
            <p14:sldId id="1175"/>
            <p14:sldId id="1176"/>
            <p14:sldId id="1177"/>
            <p14:sldId id="1178"/>
            <p14:sldId id="1170"/>
            <p14:sldId id="1144"/>
            <p14:sldId id="1145"/>
            <p14:sldId id="1147"/>
            <p14:sldId id="1164"/>
            <p14:sldId id="1165"/>
            <p14:sldId id="1198"/>
            <p14:sldId id="1199"/>
            <p14:sldId id="1200"/>
            <p14:sldId id="1140"/>
            <p14:sldId id="1148"/>
            <p14:sldId id="1149"/>
            <p14:sldId id="1150"/>
            <p14:sldId id="1151"/>
            <p14:sldId id="1152"/>
            <p14:sldId id="1153"/>
            <p14:sldId id="1154"/>
            <p14:sldId id="1155"/>
            <p14:sldId id="1141"/>
            <p14:sldId id="1156"/>
            <p14:sldId id="1157"/>
            <p14:sldId id="1158"/>
            <p14:sldId id="1159"/>
            <p14:sldId id="1160"/>
            <p14:sldId id="1161"/>
            <p14:sldId id="1162"/>
            <p14:sldId id="1179"/>
            <p14:sldId id="1180"/>
            <p14:sldId id="1181"/>
            <p14:sldId id="1182"/>
            <p14:sldId id="1183"/>
            <p14:sldId id="1184"/>
            <p14:sldId id="1185"/>
            <p14:sldId id="1186"/>
            <p14:sldId id="1187"/>
            <p14:sldId id="1188"/>
            <p14:sldId id="1189"/>
            <p14:sldId id="1190"/>
            <p14:sldId id="1191"/>
            <p14:sldId id="1192"/>
            <p14:sldId id="1193"/>
            <p14:sldId id="1194"/>
            <p14:sldId id="1195"/>
            <p14:sldId id="1196"/>
            <p14:sldId id="1197"/>
            <p14:sldId id="1142"/>
            <p14:sldId id="1167"/>
            <p14:sldId id="1168"/>
            <p14:sldId id="1166"/>
            <p14:sldId id="1143"/>
            <p14:sldId id="1163"/>
            <p14:sldId id="1169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426" userDrawn="1">
          <p15:clr>
            <a:srgbClr val="A4A3A4"/>
          </p15:clr>
        </p15:guide>
        <p15:guide id="3" orient="horz" pos="577" userDrawn="1">
          <p15:clr>
            <a:srgbClr val="A4A3A4"/>
          </p15:clr>
        </p15:guide>
        <p15:guide id="4" pos="22" userDrawn="1">
          <p15:clr>
            <a:srgbClr val="A4A3A4"/>
          </p15:clr>
        </p15:guide>
        <p15:guide id="5" pos="161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86F1"/>
    <a:srgbClr val="FF9933"/>
    <a:srgbClr val="00D0FF"/>
    <a:srgbClr val="FFFF66"/>
    <a:srgbClr val="FFCC00"/>
    <a:srgbClr val="0066CC"/>
    <a:srgbClr val="0099FF"/>
    <a:srgbClr val="E9EDF4"/>
    <a:srgbClr val="00CCFF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 autoAdjust="0"/>
    <p:restoredTop sz="90000" autoAdjust="0"/>
  </p:normalViewPr>
  <p:slideViewPr>
    <p:cSldViewPr>
      <p:cViewPr>
        <p:scale>
          <a:sx n="130" d="100"/>
          <a:sy n="130" d="100"/>
        </p:scale>
        <p:origin x="488" y="-104"/>
      </p:cViewPr>
      <p:guideLst>
        <p:guide orient="horz" pos="1620"/>
        <p:guide pos="2426"/>
        <p:guide orient="horz" pos="577"/>
        <p:guide pos="22"/>
        <p:guide pos="161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notesMaster" Target="notesMasters/notesMaster1.xml"/><Relationship Id="rId69" Type="http://schemas.openxmlformats.org/officeDocument/2006/relationships/handoutMaster" Target="handoutMasters/handoutMaster1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73" Type="http://schemas.openxmlformats.org/officeDocument/2006/relationships/tableStyles" Target="tableStyles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EE0E39-C4E4-451B-B073-76F60FDFEA4C}" type="datetimeFigureOut">
              <a:rPr lang="zh-CN" altLang="en-US" smtClean="0"/>
              <a:pPr/>
              <a:t>2017/1/3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ECFB9-D0F1-445C-8D02-DA36DE3896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6930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5A6D0-1E4B-4D72-923A-49429B032597}" type="datetimeFigureOut">
              <a:rPr lang="zh-CN" altLang="en-US" smtClean="0"/>
              <a:pPr/>
              <a:t>2017/1/3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36A9C7-809C-4E38-958F-136A2153DF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3209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6A9C7-809C-4E38-958F-136A2153DF9E}" type="slidenum">
              <a:rPr lang="zh-CN" altLang="en-US" smtClean="0"/>
              <a:pPr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083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login https://dev.dataos.io:8443 </a:t>
            </a:r>
          </a:p>
          <a:p>
            <a:r>
              <a:rPr kumimoji="1"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</a:t>
            </a:r>
            <a:r>
              <a:rPr kumimoji="1"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project </a:t>
            </a:r>
            <a:r>
              <a:rPr kumimoji="1"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自己的项目名字</a:t>
            </a:r>
            <a:endParaRPr kumimoji="1"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run my2048 --image=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registry.dataos.io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datafoundry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/2048:latest</a:t>
            </a:r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kumimoji="1" lang="en-US" altLang="zh-CN" dirty="0" err="1" smtClean="0"/>
              <a:t>oc</a:t>
            </a:r>
            <a:r>
              <a:rPr kumimoji="1" lang="en-US" altLang="zh-CN" baseline="0" dirty="0" smtClean="0"/>
              <a:t> get dc</a:t>
            </a:r>
          </a:p>
          <a:p>
            <a:r>
              <a:rPr kumimoji="1" lang="en-US" altLang="zh-CN" baseline="0" dirty="0" err="1" smtClean="0"/>
              <a:t>oc</a:t>
            </a:r>
            <a:r>
              <a:rPr kumimoji="1" lang="en-US" altLang="zh-CN" baseline="0" dirty="0" smtClean="0"/>
              <a:t> get </a:t>
            </a:r>
            <a:r>
              <a:rPr kumimoji="1" lang="en-US" altLang="zh-CN" baseline="0" dirty="0" err="1" smtClean="0"/>
              <a:t>rc</a:t>
            </a:r>
            <a:endParaRPr kumimoji="1" lang="en-US" altLang="zh-CN" baseline="0" dirty="0" smtClean="0"/>
          </a:p>
          <a:p>
            <a:r>
              <a:rPr kumimoji="1" lang="en-US" altLang="zh-CN" baseline="0" dirty="0" err="1" smtClean="0"/>
              <a:t>oc</a:t>
            </a:r>
            <a:r>
              <a:rPr kumimoji="1" lang="en-US" altLang="zh-CN" baseline="0" dirty="0" smtClean="0"/>
              <a:t> get pod</a:t>
            </a:r>
          </a:p>
          <a:p>
            <a:r>
              <a:rPr kumimoji="1" lang="en-US" altLang="zh-CN" dirty="0" err="1" smtClean="0"/>
              <a:t>oc</a:t>
            </a:r>
            <a:r>
              <a:rPr kumimoji="1" lang="en-US" altLang="zh-CN" dirty="0" smtClean="0"/>
              <a:t> port-forward my2048-1-8oyyf 8080:80</a:t>
            </a:r>
          </a:p>
          <a:p>
            <a:endParaRPr kumimoji="1"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expose dc my2048 --port 80</a:t>
            </a:r>
          </a:p>
          <a:p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expose svc my2048</a:t>
            </a:r>
          </a:p>
          <a:p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get route</a:t>
            </a:r>
          </a:p>
          <a:p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scale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rc</a:t>
            </a:r>
            <a:r>
              <a:rPr lang="en-US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my2048-1 --replicas=4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6A9C7-809C-4E38-958F-136A2153DF9E}" type="slidenum">
              <a:rPr lang="zh-CN" altLang="en-US" smtClean="0"/>
              <a:pPr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0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674B1C5-F41D-42D1-B3BE-852D1EE79897}" type="datetime1">
              <a:rPr lang="zh-CN" altLang="en-US" smtClean="0"/>
              <a:pPr/>
              <a:t>2017/1/3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288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914288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4670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3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288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914288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1283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288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914288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1621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685732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685732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87475"/>
            <a:ext cx="7886700" cy="324036"/>
          </a:xfrm>
          <a:prstGeom prst="rect">
            <a:avLst/>
          </a:prstGeom>
        </p:spPr>
        <p:txBody>
          <a:bodyPr lIns="121906" tIns="60953" rIns="121906" bIns="60953"/>
          <a:lstStyle>
            <a:lvl1pPr algn="l"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450219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685732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685732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87475"/>
            <a:ext cx="7886700" cy="324036"/>
          </a:xfrm>
          <a:prstGeom prst="rect">
            <a:avLst/>
          </a:prstGeom>
        </p:spPr>
        <p:txBody>
          <a:bodyPr lIns="121906" tIns="60953" rIns="121906" bIns="60953"/>
          <a:lstStyle>
            <a:lvl1pPr algn="l"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107295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685732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685732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87475"/>
            <a:ext cx="7886700" cy="324036"/>
          </a:xfrm>
          <a:prstGeom prst="rect">
            <a:avLst/>
          </a:prstGeom>
        </p:spPr>
        <p:txBody>
          <a:bodyPr lIns="121906" tIns="60953" rIns="121906" bIns="60953"/>
          <a:lstStyle>
            <a:lvl1pPr algn="l"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9457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60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62748"/>
            <a:ext cx="8820000" cy="540000"/>
          </a:xfrm>
          <a:prstGeom prst="rect">
            <a:avLst/>
          </a:prstGeom>
        </p:spPr>
        <p:txBody>
          <a:bodyPr anchor="b"/>
          <a:lstStyle>
            <a:lvl1pPr algn="l">
              <a:defRPr sz="2000" b="1" baseline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62748"/>
            <a:ext cx="8820000" cy="540000"/>
          </a:xfrm>
          <a:prstGeom prst="rect">
            <a:avLst/>
          </a:prstGeom>
        </p:spPr>
        <p:txBody>
          <a:bodyPr anchor="b"/>
          <a:lstStyle>
            <a:lvl1pPr algn="l">
              <a:defRPr sz="1999" b="1" baseline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1227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5"/>
          <p:cNvCxnSpPr/>
          <p:nvPr userDrawn="1"/>
        </p:nvCxnSpPr>
        <p:spPr>
          <a:xfrm>
            <a:off x="344488" y="742950"/>
            <a:ext cx="8382000" cy="0"/>
          </a:xfrm>
          <a:prstGeom prst="line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244" y="1221583"/>
            <a:ext cx="7827512" cy="3145631"/>
          </a:xfrm>
          <a:prstGeom prst="rect">
            <a:avLst/>
          </a:prstGeom>
        </p:spPr>
        <p:txBody>
          <a:bodyPr lIns="68562" tIns="34281" rIns="68562" bIns="34281"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latin typeface="微软雅黑" pitchFamily="34" charset="-122"/>
                <a:ea typeface="微软雅黑" pitchFamily="34" charset="-122"/>
              </a:defRPr>
            </a:lvl2pPr>
            <a:lvl3pPr>
              <a:defRPr>
                <a:latin typeface="微软雅黑" pitchFamily="34" charset="-122"/>
                <a:ea typeface="微软雅黑" pitchFamily="34" charset="-122"/>
              </a:defRPr>
            </a:lvl3pPr>
            <a:lvl4pPr>
              <a:defRPr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4488" y="171455"/>
            <a:ext cx="8418512" cy="632222"/>
          </a:xfrm>
          <a:prstGeom prst="rect">
            <a:avLst/>
          </a:prstGeom>
        </p:spPr>
        <p:txBody>
          <a:bodyPr lIns="68562" tIns="34281" rIns="68562" bIns="34281"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35292" y="4848514"/>
            <a:ext cx="381000" cy="285750"/>
          </a:xfrm>
          <a:prstGeom prst="rect">
            <a:avLst/>
          </a:prstGeom>
        </p:spPr>
        <p:txBody>
          <a:bodyPr lIns="68562" tIns="34281" rIns="68562" bIns="34281"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>
              <a:defRPr/>
            </a:pPr>
            <a:fld id="{76ED1C7B-0CD9-4688-8F46-F81567B67419}" type="slidenum">
              <a:rPr lang="en-US" altLang="zh-CN" smtClean="0">
                <a:solidFill>
                  <a:srgbClr val="000000">
                    <a:lumMod val="95000"/>
                    <a:lumOff val="5000"/>
                  </a:srgbClr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>
                  <a:lumMod val="95000"/>
                  <a:lumOff val="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498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51D84369-8A12-490D-B723-8DBE42162FB8}" type="datetime1">
              <a:rPr lang="zh-CN" altLang="en-US" smtClean="0"/>
              <a:pPr/>
              <a:t>2017/1/3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F8CAF808-B033-4539-BC16-04BA1F95A6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62748"/>
            <a:ext cx="8820000" cy="540000"/>
          </a:xfrm>
          <a:prstGeom prst="rect">
            <a:avLst/>
          </a:prstGeom>
        </p:spPr>
        <p:txBody>
          <a:bodyPr lIns="121906" tIns="60953" rIns="121906" bIns="60953" anchor="b"/>
          <a:lstStyle>
            <a:lvl1pPr algn="l">
              <a:defRPr sz="2025" b="1" baseline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7602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lIns="91430" tIns="45718" rIns="91430" bIns="45718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lIns="91430" tIns="45718" rIns="91430" bIns="45718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lIns="91430" tIns="45718" rIns="91430" bIns="45718"/>
          <a:lstStyle/>
          <a:p>
            <a:pPr defTabSz="914288"/>
            <a:fld id="{D6AFAA99-E689-4640-B180-1BCCC2BDEE08}" type="datetimeFigureOut">
              <a:rPr lang="zh-CN" altLang="en-US" smtClean="0">
                <a:solidFill>
                  <a:prstClr val="black"/>
                </a:solidFill>
              </a:rPr>
              <a:pPr defTabSz="914288"/>
              <a:t>2017/1/3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lIns="91430" tIns="45718" rIns="91430" bIns="45718"/>
          <a:lstStyle/>
          <a:p>
            <a:pPr defTabSz="914288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lIns="91430" tIns="45718" rIns="91430" bIns="45718"/>
          <a:lstStyle/>
          <a:p>
            <a:pPr defTabSz="914288"/>
            <a:fld id="{AAEBD077-EC37-47E0-B8AD-3D82F498BFAA}" type="slidenum">
              <a:rPr lang="zh-CN" altLang="en-US" smtClean="0">
                <a:solidFill>
                  <a:prstClr val="black"/>
                </a:solidFill>
              </a:rPr>
              <a:pPr defTabSz="914288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61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6290"/>
            <a:ext cx="395536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288"/>
            <a:fld id="{24173ED6-4A69-4FA8-8A09-51FC87ACF5D8}" type="slidenum">
              <a:rPr lang="zh-CN" altLang="en-US" sz="1200" b="1" smtClean="0">
                <a:solidFill>
                  <a:srgbClr val="9BBB59"/>
                </a:solidFill>
                <a:latin typeface="微软雅黑" pitchFamily="34" charset="-122"/>
                <a:ea typeface="微软雅黑" pitchFamily="34" charset="-122"/>
              </a:rPr>
              <a:pPr algn="r" defTabSz="914288"/>
              <a:t>‹#›</a:t>
            </a:fld>
            <a:endParaRPr lang="zh-CN" altLang="en-US" sz="1200" b="1" dirty="0">
              <a:solidFill>
                <a:srgbClr val="9BBB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698" y="681541"/>
            <a:ext cx="8494713" cy="3293270"/>
          </a:xfrm>
          <a:prstGeom prst="rect">
            <a:avLst/>
          </a:prstGeom>
        </p:spPr>
        <p:txBody>
          <a:bodyPr lIns="121906" tIns="60953" rIns="121906" bIns="60953"/>
          <a:lstStyle>
            <a:lvl1pPr marL="182540" indent="-182540">
              <a:lnSpc>
                <a:spcPct val="150000"/>
              </a:lnSpc>
              <a:spcBef>
                <a:spcPts val="60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2383" indent="-269843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57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720635" indent="-268256">
              <a:lnSpc>
                <a:spcPct val="150000"/>
              </a:lnSpc>
              <a:spcBef>
                <a:spcPts val="600"/>
              </a:spcBef>
              <a:defRPr sz="142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74519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91430" tIns="45715" rIns="91430" bIns="45715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914288" eaLnBrk="1" hangingPunct="1">
              <a:defRPr/>
            </a:pPr>
            <a:endParaRPr lang="zh-CN" altLang="en-US" sz="180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505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theme" Target="../theme/theme2.xml"/><Relationship Id="rId5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3.xml"/><Relationship Id="rId3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.xml"/><Relationship Id="rId12" Type="http://schemas.openxmlformats.org/officeDocument/2006/relationships/theme" Target="../theme/theme4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83222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2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80" r:id="rId2"/>
    <p:sldLayoutId id="2147483694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1"/>
          <p:cNvSpPr txBox="1">
            <a:spLocks noChangeArrowheads="1"/>
          </p:cNvSpPr>
          <p:nvPr userDrawn="1"/>
        </p:nvSpPr>
        <p:spPr bwMode="auto">
          <a:xfrm>
            <a:off x="2915816" y="2211710"/>
            <a:ext cx="35702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zh-CN" altLang="en-US" sz="2400" b="0" dirty="0" smtClean="0">
                <a:solidFill>
                  <a:srgbClr val="000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执行  创新  合作  共赢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83227"/>
            <a:ext cx="9144000" cy="461655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defTabSz="914288"/>
            <a:r>
              <a:rPr lang="zh-CN" altLang="en-US" sz="2400" b="1" dirty="0" smtClean="0">
                <a:solidFill>
                  <a:srgbClr val="C050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2400" b="1" dirty="0">
              <a:solidFill>
                <a:srgbClr val="C050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0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288" rtl="0" eaLnBrk="1" latinLnBrk="0" hangingPunct="1">
        <a:spcBef>
          <a:spcPct val="0"/>
        </a:spcBef>
        <a:buNone/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7" indent="-342857" algn="l" defTabSz="914288" rtl="0" eaLnBrk="1" latinLnBrk="0" hangingPunct="1">
        <a:spcBef>
          <a:spcPct val="20000"/>
        </a:spcBef>
        <a:buFont typeface="Arial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859" indent="-285715" algn="l" defTabSz="914288" rtl="0" eaLnBrk="1" latinLnBrk="0" hangingPunct="1">
        <a:spcBef>
          <a:spcPct val="20000"/>
        </a:spcBef>
        <a:buFont typeface="Arial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858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00" indent="-228570" algn="l" defTabSz="914288" rtl="0" eaLnBrk="1" latinLnBrk="0" hangingPunct="1">
        <a:spcBef>
          <a:spcPct val="20000"/>
        </a:spcBef>
        <a:buFont typeface="Arial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144" indent="-228570" algn="l" defTabSz="914288" rtl="0" eaLnBrk="1" latinLnBrk="0" hangingPunct="1">
        <a:spcBef>
          <a:spcPct val="20000"/>
        </a:spcBef>
        <a:buFont typeface="Arial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285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0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3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5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2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8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4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5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7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9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0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tiff"/><Relationship Id="rId3" Type="http://schemas.openxmlformats.org/officeDocument/2006/relationships/image" Target="../media/image53.tif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79512" y="1419622"/>
            <a:ext cx="8576153" cy="60712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434" tIns="45717" rIns="91434" bIns="45717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0" hangingPunct="0">
              <a:defRPr/>
            </a:pPr>
            <a:r>
              <a:rPr lang="en-US" altLang="zh-CN" sz="3200" b="1" kern="0" dirty="0" err="1" smtClean="0">
                <a:latin typeface="微软雅黑" pitchFamily="34" charset="-122"/>
                <a:ea typeface="微软雅黑" pitchFamily="34" charset="-122"/>
                <a:cs typeface="+mj-cs"/>
              </a:rPr>
              <a:t>Kubernetes</a:t>
            </a:r>
            <a:r>
              <a:rPr lang="zh-CN" altLang="en-US" sz="3200" b="1" kern="0" dirty="0" smtClean="0">
                <a:latin typeface="微软雅黑" pitchFamily="34" charset="-122"/>
                <a:ea typeface="微软雅黑" pitchFamily="34" charset="-122"/>
                <a:cs typeface="+mj-cs"/>
              </a:rPr>
              <a:t>基础</a:t>
            </a:r>
            <a:endParaRPr lang="en-US" altLang="zh-CN" sz="3200" b="1" kern="0" dirty="0" smtClean="0"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eaLnBrk="0" hangingPunct="0">
              <a:defRPr/>
            </a:pPr>
            <a:endParaRPr lang="zh-CN" altLang="en-US" sz="900" b="1" kern="0" dirty="0" smtClean="0"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eaLnBrk="0" hangingPunct="0">
              <a:lnSpc>
                <a:spcPct val="150000"/>
              </a:lnSpc>
              <a:defRPr/>
            </a:pPr>
            <a:r>
              <a:rPr lang="en-US" altLang="zh-CN" sz="1800" b="1" kern="0" dirty="0" err="1" smtClean="0">
                <a:latin typeface="微软雅黑" pitchFamily="34" charset="-122"/>
                <a:ea typeface="微软雅黑" pitchFamily="34" charset="-122"/>
                <a:cs typeface="+mj-cs"/>
              </a:rPr>
              <a:t>DataFoundry</a:t>
            </a:r>
            <a:r>
              <a:rPr lang="zh-CN" altLang="en-US" sz="1800" b="1" kern="0" dirty="0" smtClean="0">
                <a:latin typeface="微软雅黑" pitchFamily="34" charset="-122"/>
                <a:ea typeface="微软雅黑" pitchFamily="34" charset="-122"/>
                <a:cs typeface="+mj-cs"/>
              </a:rPr>
              <a:t>系列培训</a:t>
            </a:r>
          </a:p>
          <a:p>
            <a:pPr eaLnBrk="0" hangingPunct="0">
              <a:lnSpc>
                <a:spcPct val="150000"/>
              </a:lnSpc>
              <a:defRPr/>
            </a:pPr>
            <a:r>
              <a:rPr lang="en-US" altLang="zh-CN" sz="1800" b="1" kern="0" dirty="0" err="1">
                <a:latin typeface="微软雅黑" pitchFamily="34" charset="-122"/>
                <a:ea typeface="微软雅黑" pitchFamily="34" charset="-122"/>
                <a:cs typeface="+mj-cs"/>
              </a:rPr>
              <a:t>g</a:t>
            </a:r>
            <a:r>
              <a:rPr lang="en-US" altLang="zh-CN" sz="1800" b="1" kern="0" dirty="0" err="1" smtClean="0">
                <a:latin typeface="微软雅黑" pitchFamily="34" charset="-122"/>
                <a:ea typeface="微软雅黑" pitchFamily="34" charset="-122"/>
                <a:cs typeface="+mj-cs"/>
              </a:rPr>
              <a:t>ithub.com</a:t>
            </a:r>
            <a:r>
              <a:rPr lang="en-US" altLang="zh-CN" sz="1800" b="1" kern="0" dirty="0" smtClean="0">
                <a:latin typeface="微软雅黑" pitchFamily="34" charset="-122"/>
                <a:ea typeface="微软雅黑" pitchFamily="34" charset="-122"/>
                <a:cs typeface="+mj-cs"/>
              </a:rPr>
              <a:t>/</a:t>
            </a:r>
            <a:r>
              <a:rPr lang="en-US" altLang="zh-CN" sz="1800" b="1" kern="0" dirty="0" err="1" smtClean="0">
                <a:latin typeface="微软雅黑" pitchFamily="34" charset="-122"/>
                <a:ea typeface="微软雅黑" pitchFamily="34" charset="-122"/>
                <a:cs typeface="+mj-cs"/>
              </a:rPr>
              <a:t>datafoundry</a:t>
            </a:r>
            <a:r>
              <a:rPr lang="en-US" altLang="zh-CN" sz="1800" b="1" kern="0" dirty="0" smtClean="0">
                <a:latin typeface="微软雅黑" pitchFamily="34" charset="-122"/>
                <a:ea typeface="微软雅黑" pitchFamily="34" charset="-122"/>
                <a:cs typeface="+mj-cs"/>
              </a:rPr>
              <a:t>/training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利用</a:t>
            </a:r>
            <a:r>
              <a:rPr kumimoji="1" lang="en-US" altLang="zh-CN" dirty="0" err="1"/>
              <a:t>K</a:t>
            </a:r>
            <a:r>
              <a:rPr kumimoji="1" lang="en-US" altLang="zh-CN" dirty="0" err="1" smtClean="0"/>
              <a:t>ubernetes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203598"/>
            <a:ext cx="6943743" cy="27120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308304" y="987574"/>
            <a:ext cx="20162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Font typeface="Wingdings" charset="2"/>
              <a:buChar char="ü"/>
              <a:defRPr kumimoji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r>
              <a:rPr lang="zh-CN" altLang="en-US" dirty="0"/>
              <a:t>调度</a:t>
            </a:r>
          </a:p>
          <a:p>
            <a:r>
              <a:rPr lang="zh-CN" altLang="en-US" dirty="0"/>
              <a:t>认证授权</a:t>
            </a:r>
          </a:p>
          <a:p>
            <a:r>
              <a:rPr lang="zh-CN" altLang="en-US" dirty="0"/>
              <a:t>容器健康</a:t>
            </a:r>
          </a:p>
          <a:p>
            <a:r>
              <a:rPr lang="zh-CN" altLang="en-US" dirty="0"/>
              <a:t>自动扩展</a:t>
            </a:r>
          </a:p>
          <a:p>
            <a:r>
              <a:rPr lang="zh-CN" altLang="en-US" dirty="0"/>
              <a:t>服务发现</a:t>
            </a:r>
          </a:p>
          <a:p>
            <a:r>
              <a:rPr lang="zh-CN" altLang="en-US" dirty="0"/>
              <a:t>自愈</a:t>
            </a:r>
          </a:p>
          <a:p>
            <a:r>
              <a:rPr lang="zh-CN" altLang="en-US" dirty="0"/>
              <a:t>监控</a:t>
            </a:r>
          </a:p>
          <a:p>
            <a:r>
              <a:rPr lang="zh-CN" altLang="en-US" dirty="0"/>
              <a:t>持久化接口</a:t>
            </a:r>
          </a:p>
        </p:txBody>
      </p:sp>
    </p:spTree>
    <p:extLst>
      <p:ext uri="{BB962C8B-B14F-4D97-AF65-F5344CB8AC3E}">
        <p14:creationId xmlns:p14="http://schemas.microsoft.com/office/powerpoint/2010/main" val="29358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零、为什么需要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K8S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一、历史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二、组件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三、资源对象和业务逻辑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四、操作（客户端）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What is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15566"/>
            <a:ext cx="7596336" cy="385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8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History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843558"/>
            <a:ext cx="7452320" cy="378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8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Image-Runtime-</a:t>
            </a:r>
            <a:r>
              <a:rPr kumimoji="1" lang="en-US" altLang="zh-CN" dirty="0" err="1" smtClean="0"/>
              <a:t>Orcherstration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的</a:t>
            </a:r>
            <a:r>
              <a:rPr kumimoji="1" lang="en-US" altLang="zh-CN" dirty="0" err="1" smtClean="0"/>
              <a:t>PaaS</a:t>
            </a:r>
            <a:r>
              <a:rPr kumimoji="1" lang="zh-CN" altLang="en-US" dirty="0" smtClean="0"/>
              <a:t>整体技术栈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697239"/>
            <a:ext cx="6183982" cy="388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网络模型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439817"/>
            <a:ext cx="6048672" cy="435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2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网络模型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915566"/>
            <a:ext cx="6557933" cy="377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5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Kubernetes</a:t>
            </a:r>
            <a:r>
              <a:rPr kumimoji="1" lang="zh-CN" altLang="en-US" dirty="0" smtClean="0"/>
              <a:t>的设计原则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843558"/>
            <a:ext cx="6952413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2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Obs</a:t>
            </a:r>
            <a:r>
              <a:rPr lang="en-US" altLang="zh-CN" dirty="0"/>
              <a:t>erve -&gt; Diff -&gt; Act 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15566"/>
            <a:ext cx="7208986" cy="348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03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/>
              <a:t>Control </a:t>
            </a:r>
            <a:r>
              <a:rPr kumimoji="1" lang="en-US" altLang="zh-CN" dirty="0" smtClean="0"/>
              <a:t>Loop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702748"/>
            <a:ext cx="7568902" cy="397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81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零、为什么需要</a:t>
            </a:r>
            <a:r>
              <a:rPr kumimoji="1" lang="en-US" altLang="zh-CN" b="1" dirty="0" smtClean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K8S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一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简介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二、组件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三、资源对象和业务逻辑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四、操作（客户端）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78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零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、为什么需要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K8S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一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、简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介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二、组件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三、资源对象和业务逻辑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四、操作（客户端）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整体架构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131590"/>
            <a:ext cx="6588224" cy="368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4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带上</a:t>
            </a:r>
            <a:r>
              <a:rPr kumimoji="1" lang="en-US" altLang="zh-CN" dirty="0" smtClean="0"/>
              <a:t>overlay network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199" y="987574"/>
            <a:ext cx="6076626" cy="359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3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生产集群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987574"/>
            <a:ext cx="5472129" cy="355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1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95486"/>
            <a:ext cx="6554284" cy="465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0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23478"/>
            <a:ext cx="6840760" cy="469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1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23478"/>
            <a:ext cx="6300422" cy="463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7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95486"/>
            <a:ext cx="6084099" cy="444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23478"/>
            <a:ext cx="6408712" cy="468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94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零、为什么需要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K8S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一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、简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介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二、组件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三、资源对象和业务逻辑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四、操作（客户端）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90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通过</a:t>
            </a:r>
            <a:r>
              <a:rPr kumimoji="1" lang="en-US" altLang="zh-CN" dirty="0" err="1" smtClean="0"/>
              <a:t>Docker</a:t>
            </a:r>
            <a:r>
              <a:rPr kumimoji="1" lang="zh-CN" altLang="en-US" dirty="0" smtClean="0"/>
              <a:t>进行应用部署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411760" y="2067694"/>
            <a:ext cx="3603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onsolas" charset="0"/>
              </a:rPr>
              <a:t>$ </a:t>
            </a:r>
            <a:r>
              <a:rPr lang="en-US" altLang="zh-CN" dirty="0" err="1">
                <a:latin typeface="Consolas" charset="0"/>
              </a:rPr>
              <a:t>docker</a:t>
            </a:r>
            <a:r>
              <a:rPr lang="en-US" altLang="zh-CN" dirty="0">
                <a:latin typeface="Consolas" charset="0"/>
              </a:rPr>
              <a:t> build -t app:v1 . 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2397031" y="2787774"/>
            <a:ext cx="2717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latin typeface="Consolas" charset="0"/>
              </a:rPr>
              <a:t>$ </a:t>
            </a:r>
            <a:r>
              <a:rPr lang="en-US" altLang="zh-CN" dirty="0" err="1">
                <a:latin typeface="Consolas" charset="0"/>
              </a:rPr>
              <a:t>docker</a:t>
            </a:r>
            <a:r>
              <a:rPr lang="en-US" altLang="zh-CN" dirty="0">
                <a:latin typeface="Consolas" charset="0"/>
              </a:rPr>
              <a:t> run app:v1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8618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39502"/>
            <a:ext cx="6132976" cy="436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0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339502"/>
            <a:ext cx="7149678" cy="428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6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95486"/>
            <a:ext cx="7148774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81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67494"/>
            <a:ext cx="6696744" cy="443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3478"/>
            <a:ext cx="6840760" cy="453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5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555526"/>
            <a:ext cx="7585360" cy="421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30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67494"/>
            <a:ext cx="6840760" cy="455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5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一个实际的部署流程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31" y="1059582"/>
            <a:ext cx="7069162" cy="344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59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一个实际的部署流程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87" y="843558"/>
            <a:ext cx="7937450" cy="375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8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一个实际的部署流程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915566"/>
            <a:ext cx="7342336" cy="360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78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要利用容器实现</a:t>
            </a:r>
            <a:r>
              <a:rPr kumimoji="1" lang="en-US" altLang="zh-CN" dirty="0" err="1" smtClean="0"/>
              <a:t>DevOps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915566"/>
            <a:ext cx="76962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1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一个实际的部署流程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344" y="987574"/>
            <a:ext cx="7342336" cy="360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42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一个实际的部署流程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40" y="987574"/>
            <a:ext cx="7414344" cy="364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一个实际的部署流程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915566"/>
            <a:ext cx="7558360" cy="371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4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一个实际的部署流程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336" y="987574"/>
            <a:ext cx="7486352" cy="367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33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一个实际的部署流程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987574"/>
            <a:ext cx="7342336" cy="360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41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一个实际的部署流程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328" y="915566"/>
            <a:ext cx="7630368" cy="374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6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一个实际的部署流程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915566"/>
            <a:ext cx="7774384" cy="381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49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一个实际的部署流程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344" y="987574"/>
            <a:ext cx="7342336" cy="360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1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一个实际的部署流程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352" y="1059582"/>
            <a:ext cx="7198320" cy="353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7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一个实际的部署流程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348" y="1059582"/>
            <a:ext cx="7270328" cy="357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4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如何实现调度？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" y="1117600"/>
            <a:ext cx="89789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3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一个实际的部署流程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352" y="1131590"/>
            <a:ext cx="7198320" cy="353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5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一个实际的部署流程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336" y="987574"/>
            <a:ext cx="7486352" cy="367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3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一个实际的部署流程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328" y="915566"/>
            <a:ext cx="7630368" cy="374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1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一个实际的部署流程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24" y="915566"/>
            <a:ext cx="7702376" cy="378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3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一个实际的部署流程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987574"/>
            <a:ext cx="7198320" cy="353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19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一个实际的部署流程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40" y="987574"/>
            <a:ext cx="7414344" cy="364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1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零、为什么需要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K8S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一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、简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介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二、组件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三、资源对象和业务逻辑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四、操作（客户端）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五、小结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84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kubectl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get/describe</a:t>
            </a:r>
            <a:endParaRPr kumimoji="1" lang="en-US" altLang="zh-CN" b="1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c</a:t>
            </a:r>
            <a:r>
              <a:rPr kumimoji="1" lang="en-US" altLang="zh-CN" b="1" baseline="0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reate/</a:t>
            </a:r>
            <a:r>
              <a:rPr kumimoji="1" lang="en-US" altLang="zh-CN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edit</a:t>
            </a:r>
            <a:r>
              <a:rPr kumimoji="1" lang="en-US" altLang="zh-CN" b="1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/</a:t>
            </a:r>
            <a:r>
              <a:rPr kumimoji="1" lang="en-US" altLang="zh-CN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delete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b="1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e</a:t>
            </a:r>
            <a:r>
              <a:rPr kumimoji="1" lang="en-US" altLang="zh-CN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xport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expose</a:t>
            </a:r>
            <a:endParaRPr kumimoji="1" lang="en-US" altLang="zh-CN" b="1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namespace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b="1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s</a:t>
            </a:r>
            <a:r>
              <a:rPr kumimoji="1" lang="en-US" altLang="zh-CN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cale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exec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kumimoji="1" lang="en-US" altLang="zh-CN" b="1" dirty="0" smtClean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kumimoji="1" lang="zh-CN" altLang="en-US" b="1" baseline="0" dirty="0" smtClean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85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实践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7416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帐号：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train1-40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密码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12345678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5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在云端运行</a:t>
            </a:r>
            <a:r>
              <a:rPr kumimoji="1" lang="en-US" altLang="zh-CN" dirty="0" smtClean="0"/>
              <a:t>2048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Playground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7416824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o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c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 run </a:t>
            </a:r>
            <a:r>
              <a:rPr kumimoji="1" lang="mr-IN" altLang="zh-CN" dirty="0" smtClean="0">
                <a:latin typeface="Microsoft YaHei" charset="0"/>
                <a:ea typeface="Microsoft YaHei" charset="0"/>
                <a:cs typeface="Microsoft YaHei" charset="0"/>
              </a:rPr>
              <a:t>–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h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oc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 run 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my2048 --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image=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registry.dataos.io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/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datafoundry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/2048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oc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 port-forward -p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[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podname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]  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80 80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oc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 expose dc my2048 --port 80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oc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expose svc my2048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o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c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 scale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o</a:t>
            </a:r>
            <a:r>
              <a:rPr kumimoji="1" lang="en-US" altLang="zh-CN" baseline="0" dirty="0" err="1" smtClean="0">
                <a:latin typeface="Microsoft YaHei" charset="0"/>
                <a:ea typeface="Microsoft YaHei" charset="0"/>
                <a:cs typeface="Microsoft YaHei" charset="0"/>
              </a:rPr>
              <a:t>c</a:t>
            </a:r>
            <a:r>
              <a:rPr kumimoji="1" lang="en-US" altLang="zh-CN" baseline="0" dirty="0" smtClean="0">
                <a:latin typeface="Microsoft YaHei" charset="0"/>
                <a:ea typeface="Microsoft YaHei" charset="0"/>
                <a:cs typeface="Microsoft YaHei" charset="0"/>
              </a:rPr>
              <a:t> create </a:t>
            </a:r>
            <a:r>
              <a:rPr kumimoji="1" lang="mr-IN" altLang="zh-CN" baseline="0" dirty="0" smtClean="0">
                <a:latin typeface="Microsoft YaHei" charset="0"/>
                <a:ea typeface="Microsoft YaHei" charset="0"/>
                <a:cs typeface="Microsoft YaHei" charset="0"/>
              </a:rPr>
              <a:t>–</a:t>
            </a:r>
            <a:r>
              <a:rPr kumimoji="1" lang="en-US" altLang="zh-CN" baseline="0" dirty="0" smtClean="0">
                <a:latin typeface="Microsoft YaHei" charset="0"/>
                <a:ea typeface="Microsoft YaHei" charset="0"/>
                <a:cs typeface="Microsoft YaHei" charset="0"/>
              </a:rPr>
              <a:t>f 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4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如果多个容器有关联关系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688252" y="821983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Consolas" charset="0"/>
              </a:rPr>
              <a:t>$ </a:t>
            </a:r>
            <a:r>
              <a:rPr lang="en-US" altLang="zh-CN" dirty="0" err="1">
                <a:latin typeface="Consolas" charset="0"/>
              </a:rPr>
              <a:t>docker</a:t>
            </a:r>
            <a:r>
              <a:rPr lang="en-US" altLang="zh-CN" dirty="0">
                <a:latin typeface="Consolas" charset="0"/>
              </a:rPr>
              <a:t> build -t app/frontend:v1 . $ </a:t>
            </a:r>
            <a:r>
              <a:rPr lang="en-US" altLang="zh-CN" dirty="0" err="1">
                <a:latin typeface="Consolas" charset="0"/>
              </a:rPr>
              <a:t>docker</a:t>
            </a:r>
            <a:r>
              <a:rPr lang="en-US" altLang="zh-CN" dirty="0">
                <a:latin typeface="Consolas" charset="0"/>
              </a:rPr>
              <a:t> build -t app/backend:v1 . $ </a:t>
            </a:r>
            <a:r>
              <a:rPr lang="en-US" altLang="zh-CN" dirty="0" err="1">
                <a:latin typeface="Consolas" charset="0"/>
              </a:rPr>
              <a:t>docker</a:t>
            </a:r>
            <a:r>
              <a:rPr lang="en-US" altLang="zh-CN" dirty="0">
                <a:latin typeface="Consolas" charset="0"/>
              </a:rPr>
              <a:t> build -t app/database:v1 . $ </a:t>
            </a:r>
            <a:r>
              <a:rPr lang="en-US" altLang="zh-CN" dirty="0" err="1">
                <a:latin typeface="Consolas" charset="0"/>
              </a:rPr>
              <a:t>docker</a:t>
            </a:r>
            <a:r>
              <a:rPr lang="en-US" altLang="zh-CN" dirty="0">
                <a:latin typeface="Consolas" charset="0"/>
              </a:rPr>
              <a:t> build -t app/cache:v1 . $ </a:t>
            </a:r>
            <a:r>
              <a:rPr lang="en-US" altLang="zh-CN" dirty="0" smtClean="0">
                <a:latin typeface="Consolas" charset="0"/>
              </a:rPr>
              <a:t>$ </a:t>
            </a:r>
            <a:r>
              <a:rPr lang="en-US" altLang="zh-CN" dirty="0" err="1" smtClean="0">
                <a:latin typeface="Consolas" charset="0"/>
              </a:rPr>
              <a:t>docker</a:t>
            </a:r>
            <a:r>
              <a:rPr lang="en-US" altLang="zh-CN" dirty="0" smtClean="0">
                <a:latin typeface="Consolas" charset="0"/>
              </a:rPr>
              <a:t> </a:t>
            </a:r>
            <a:r>
              <a:rPr lang="en-US" altLang="zh-CN" dirty="0">
                <a:latin typeface="Consolas" charset="0"/>
              </a:rPr>
              <a:t>build -t app/messaging:v1 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1688252" y="2416214"/>
            <a:ext cx="73112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charset="0"/>
              </a:rPr>
              <a:t>$ </a:t>
            </a:r>
            <a:r>
              <a:rPr lang="en-US" altLang="zh-CN" dirty="0" err="1">
                <a:latin typeface="Consolas" charset="0"/>
              </a:rPr>
              <a:t>docker</a:t>
            </a:r>
            <a:r>
              <a:rPr lang="en-US" altLang="zh-CN" dirty="0">
                <a:latin typeface="Consolas" charset="0"/>
              </a:rPr>
              <a:t> run app/frontend:v1 </a:t>
            </a:r>
            <a:r>
              <a:rPr lang="en-US" altLang="zh-CN" dirty="0">
                <a:solidFill>
                  <a:srgbClr val="999999"/>
                </a:solidFill>
                <a:latin typeface="Consolas" charset="0"/>
              </a:rPr>
              <a:t>link-to-backend </a:t>
            </a:r>
            <a:endParaRPr lang="en-US" altLang="zh-CN" dirty="0" smtClean="0">
              <a:solidFill>
                <a:srgbClr val="999999"/>
              </a:solidFill>
              <a:latin typeface="Consolas" charset="0"/>
            </a:endParaRPr>
          </a:p>
          <a:p>
            <a:r>
              <a:rPr lang="en-US" altLang="zh-CN" dirty="0" smtClean="0">
                <a:latin typeface="Consolas" charset="0"/>
              </a:rPr>
              <a:t>$ </a:t>
            </a:r>
            <a:r>
              <a:rPr lang="en-US" altLang="zh-CN" dirty="0" err="1">
                <a:latin typeface="Consolas" charset="0"/>
              </a:rPr>
              <a:t>docker</a:t>
            </a:r>
            <a:r>
              <a:rPr lang="en-US" altLang="zh-CN" dirty="0">
                <a:latin typeface="Consolas" charset="0"/>
              </a:rPr>
              <a:t> run app/frontend:v1 </a:t>
            </a:r>
            <a:r>
              <a:rPr lang="en-US" altLang="zh-CN" dirty="0">
                <a:solidFill>
                  <a:srgbClr val="999999"/>
                </a:solidFill>
                <a:latin typeface="Consolas" charset="0"/>
              </a:rPr>
              <a:t>link-to-backend </a:t>
            </a:r>
            <a:endParaRPr lang="en-US" altLang="zh-CN" dirty="0" smtClean="0">
              <a:solidFill>
                <a:srgbClr val="999999"/>
              </a:solidFill>
              <a:latin typeface="Consolas" charset="0"/>
            </a:endParaRPr>
          </a:p>
          <a:p>
            <a:r>
              <a:rPr lang="en-US" altLang="zh-CN" dirty="0" smtClean="0">
                <a:latin typeface="Consolas" charset="0"/>
              </a:rPr>
              <a:t>$ </a:t>
            </a:r>
            <a:r>
              <a:rPr lang="en-US" altLang="zh-CN" dirty="0" err="1">
                <a:latin typeface="Consolas" charset="0"/>
              </a:rPr>
              <a:t>docker</a:t>
            </a:r>
            <a:r>
              <a:rPr lang="en-US" altLang="zh-CN" dirty="0">
                <a:latin typeface="Consolas" charset="0"/>
              </a:rPr>
              <a:t> run app/backend:v1 </a:t>
            </a:r>
            <a:r>
              <a:rPr lang="en-US" altLang="zh-CN" dirty="0">
                <a:solidFill>
                  <a:srgbClr val="999999"/>
                </a:solidFill>
                <a:latin typeface="Consolas" charset="0"/>
              </a:rPr>
              <a:t>link-to-</a:t>
            </a:r>
            <a:r>
              <a:rPr lang="en-US" altLang="zh-CN" dirty="0" err="1">
                <a:solidFill>
                  <a:srgbClr val="999999"/>
                </a:solidFill>
                <a:latin typeface="Consolas" charset="0"/>
              </a:rPr>
              <a:t>db</a:t>
            </a:r>
            <a:r>
              <a:rPr lang="en-US" altLang="zh-CN" dirty="0">
                <a:solidFill>
                  <a:srgbClr val="999999"/>
                </a:solidFill>
                <a:latin typeface="Consolas" charset="0"/>
              </a:rPr>
              <a:t>-cache-messaging </a:t>
            </a:r>
            <a:endParaRPr lang="en-US" altLang="zh-CN" dirty="0" smtClean="0">
              <a:solidFill>
                <a:srgbClr val="999999"/>
              </a:solidFill>
              <a:latin typeface="Consolas" charset="0"/>
            </a:endParaRPr>
          </a:p>
          <a:p>
            <a:r>
              <a:rPr lang="en-US" altLang="zh-CN" dirty="0" smtClean="0">
                <a:latin typeface="Consolas" charset="0"/>
              </a:rPr>
              <a:t>$ </a:t>
            </a:r>
            <a:r>
              <a:rPr lang="en-US" altLang="zh-CN" dirty="0" err="1">
                <a:latin typeface="Consolas" charset="0"/>
              </a:rPr>
              <a:t>docker</a:t>
            </a:r>
            <a:r>
              <a:rPr lang="en-US" altLang="zh-CN" dirty="0">
                <a:latin typeface="Consolas" charset="0"/>
              </a:rPr>
              <a:t> run app/backend:v1 </a:t>
            </a:r>
            <a:r>
              <a:rPr lang="en-US" altLang="zh-CN" dirty="0">
                <a:solidFill>
                  <a:srgbClr val="999999"/>
                </a:solidFill>
                <a:latin typeface="Consolas" charset="0"/>
              </a:rPr>
              <a:t>link-to-</a:t>
            </a:r>
            <a:r>
              <a:rPr lang="en-US" altLang="zh-CN" dirty="0" err="1">
                <a:solidFill>
                  <a:srgbClr val="999999"/>
                </a:solidFill>
                <a:latin typeface="Consolas" charset="0"/>
              </a:rPr>
              <a:t>db</a:t>
            </a:r>
            <a:r>
              <a:rPr lang="en-US" altLang="zh-CN" dirty="0">
                <a:solidFill>
                  <a:srgbClr val="999999"/>
                </a:solidFill>
                <a:latin typeface="Consolas" charset="0"/>
              </a:rPr>
              <a:t>-cache-messaging </a:t>
            </a:r>
            <a:endParaRPr lang="en-US" altLang="zh-CN" dirty="0" smtClean="0">
              <a:solidFill>
                <a:srgbClr val="999999"/>
              </a:solidFill>
              <a:latin typeface="Consolas" charset="0"/>
            </a:endParaRPr>
          </a:p>
          <a:p>
            <a:r>
              <a:rPr lang="en-US" altLang="zh-CN" dirty="0" smtClean="0">
                <a:latin typeface="Consolas" charset="0"/>
              </a:rPr>
              <a:t>$ </a:t>
            </a:r>
            <a:r>
              <a:rPr lang="en-US" altLang="zh-CN" dirty="0" err="1">
                <a:latin typeface="Consolas" charset="0"/>
              </a:rPr>
              <a:t>docker</a:t>
            </a:r>
            <a:r>
              <a:rPr lang="en-US" altLang="zh-CN" dirty="0">
                <a:latin typeface="Consolas" charset="0"/>
              </a:rPr>
              <a:t> run app/database:v1 </a:t>
            </a:r>
            <a:endParaRPr lang="en-US" altLang="zh-CN" dirty="0" smtClean="0">
              <a:latin typeface="Consolas" charset="0"/>
            </a:endParaRPr>
          </a:p>
          <a:p>
            <a:r>
              <a:rPr lang="en-US" altLang="zh-CN" dirty="0" smtClean="0">
                <a:latin typeface="Consolas" charset="0"/>
              </a:rPr>
              <a:t>$ </a:t>
            </a:r>
            <a:r>
              <a:rPr lang="en-US" altLang="zh-CN" dirty="0" err="1">
                <a:latin typeface="Consolas" charset="0"/>
              </a:rPr>
              <a:t>docker</a:t>
            </a:r>
            <a:r>
              <a:rPr lang="en-US" altLang="zh-CN" dirty="0">
                <a:latin typeface="Consolas" charset="0"/>
              </a:rPr>
              <a:t> run app/cache:v1 </a:t>
            </a:r>
            <a:r>
              <a:rPr lang="en-US" altLang="zh-CN" dirty="0">
                <a:solidFill>
                  <a:srgbClr val="999999"/>
                </a:solidFill>
                <a:latin typeface="Consolas" charset="0"/>
              </a:rPr>
              <a:t>link-to-</a:t>
            </a:r>
            <a:r>
              <a:rPr lang="en-US" altLang="zh-CN" dirty="0" err="1">
                <a:solidFill>
                  <a:srgbClr val="999999"/>
                </a:solidFill>
                <a:latin typeface="Consolas" charset="0"/>
              </a:rPr>
              <a:t>db</a:t>
            </a:r>
            <a:r>
              <a:rPr lang="en-US" altLang="zh-CN" dirty="0">
                <a:solidFill>
                  <a:srgbClr val="999999"/>
                </a:solidFill>
                <a:latin typeface="Consolas" charset="0"/>
              </a:rPr>
              <a:t> </a:t>
            </a:r>
            <a:endParaRPr lang="en-US" altLang="zh-CN" dirty="0" smtClean="0">
              <a:solidFill>
                <a:srgbClr val="999999"/>
              </a:solidFill>
              <a:latin typeface="Consolas" charset="0"/>
            </a:endParaRPr>
          </a:p>
          <a:p>
            <a:r>
              <a:rPr lang="en-US" altLang="zh-CN" dirty="0" smtClean="0">
                <a:latin typeface="Consolas" charset="0"/>
              </a:rPr>
              <a:t>$ </a:t>
            </a:r>
            <a:r>
              <a:rPr lang="en-US" altLang="zh-CN" dirty="0" err="1">
                <a:latin typeface="Consolas" charset="0"/>
              </a:rPr>
              <a:t>docker</a:t>
            </a:r>
            <a:r>
              <a:rPr lang="en-US" altLang="zh-CN" dirty="0">
                <a:latin typeface="Consolas" charset="0"/>
              </a:rPr>
              <a:t> run app/messaging:v1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4835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零、为什么需要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K8S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一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、简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介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二、组件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三、资源对象和业务逻辑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四、操作（客户端）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五、小结</a:t>
            </a:r>
          </a:p>
        </p:txBody>
      </p:sp>
    </p:spTree>
    <p:extLst>
      <p:ext uri="{BB962C8B-B14F-4D97-AF65-F5344CB8AC3E}">
        <p14:creationId xmlns:p14="http://schemas.microsoft.com/office/powerpoint/2010/main" val="25083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小结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987574"/>
            <a:ext cx="56886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Kubernetes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的主要作用？</a:t>
            </a:r>
          </a:p>
          <a:p>
            <a:pPr>
              <a:lnSpc>
                <a:spcPct val="150000"/>
              </a:lnSpc>
            </a:pPr>
            <a:r>
              <a:rPr kumimoji="1" lang="zh-CN" altLang="en-US" baseline="0" dirty="0" smtClean="0">
                <a:latin typeface="Microsoft YaHei" charset="0"/>
                <a:ea typeface="Microsoft YaHei" charset="0"/>
                <a:cs typeface="Microsoft YaHei" charset="0"/>
              </a:rPr>
              <a:t>什么是</a:t>
            </a:r>
            <a:r>
              <a:rPr kumimoji="1" lang="en-US" altLang="zh-CN" baseline="0" dirty="0" smtClean="0">
                <a:latin typeface="Microsoft YaHei" charset="0"/>
                <a:ea typeface="Microsoft YaHei" charset="0"/>
                <a:cs typeface="Microsoft YaHei" charset="0"/>
              </a:rPr>
              <a:t>Pod</a:t>
            </a:r>
            <a:r>
              <a:rPr kumimoji="1" lang="zh-CN" altLang="en-US" baseline="0" dirty="0" smtClean="0">
                <a:latin typeface="Microsoft YaHei" charset="0"/>
                <a:ea typeface="Microsoft YaHei" charset="0"/>
                <a:cs typeface="Microsoft YaHei" charset="0"/>
              </a:rPr>
              <a:t>，与容器有什么不一样？</a:t>
            </a:r>
          </a:p>
          <a:p>
            <a:pPr>
              <a:lnSpc>
                <a:spcPct val="150000"/>
              </a:lnSpc>
            </a:pPr>
            <a:r>
              <a:rPr kumimoji="1" lang="zh-CN" altLang="en-US" baseline="0" dirty="0" smtClean="0">
                <a:latin typeface="Microsoft YaHei" charset="0"/>
                <a:ea typeface="Microsoft YaHei" charset="0"/>
                <a:cs typeface="Microsoft YaHei" charset="0"/>
              </a:rPr>
              <a:t>服务之间如何互相访问？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Pod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和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RC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的关系是什么？</a:t>
            </a:r>
            <a:endParaRPr kumimoji="1" lang="zh-CN" altLang="en-US" baseline="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25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在哪儿寻找朋友？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335" y="1434480"/>
            <a:ext cx="2433413" cy="24334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0159" t="23400" r="7668" b="17801"/>
          <a:stretch/>
        </p:blipFill>
        <p:spPr>
          <a:xfrm>
            <a:off x="3401380" y="835488"/>
            <a:ext cx="2376264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3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如何实现编排？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" y="1022350"/>
            <a:ext cx="90043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3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我们需要更多的功能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23528" y="987574"/>
            <a:ext cx="792088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kumimoji="1"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调度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: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我的容器该在那里运行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?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kumimoji="1" lang="zh-CN" altLang="en-US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生命</a:t>
            </a:r>
            <a:r>
              <a:rPr kumimoji="1"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周期管理和健康检查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: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如何保证容器可以在不同情况下都正常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运行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?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kumimoji="1" lang="zh-CN" altLang="en-US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服务</a:t>
            </a:r>
            <a:r>
              <a:rPr kumimoji="1"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发现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: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我的容器现在正在那里运行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?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提供哪些服务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?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监控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: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我的容器发生了什么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?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kumimoji="1" lang="zh-CN" altLang="en-US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认证</a:t>
            </a:r>
            <a:r>
              <a:rPr kumimoji="1"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授权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: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谁可以对我的容器做哪些事情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?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kumimoji="1" lang="zh-CN" altLang="en-US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聚合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: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如何管理由多个容器组成的服务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?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kumimoji="1" lang="zh-CN" altLang="en-US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扩展性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: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动态的调整容器的规模 </a:t>
            </a:r>
          </a:p>
        </p:txBody>
      </p:sp>
    </p:spTree>
    <p:extLst>
      <p:ext uri="{BB962C8B-B14F-4D97-AF65-F5344CB8AC3E}">
        <p14:creationId xmlns:p14="http://schemas.microsoft.com/office/powerpoint/2010/main" val="79585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Kubernetes</a:t>
            </a:r>
            <a:r>
              <a:rPr kumimoji="1" lang="zh-CN" altLang="en-US" dirty="0" smtClean="0"/>
              <a:t>是一个解决方案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79512" y="1563638"/>
            <a:ext cx="45720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Kubernetes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是一个开源的容器管理 平台，可以提供集群范围内的容器 调度、自动化部署和运维等功能。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1059582"/>
            <a:ext cx="32131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baseline="0" dirty="0" smtClean="0">
            <a:solidFill>
              <a:schemeClr val="tx1"/>
            </a:solidFill>
            <a:latin typeface="Berlin Sans FB" panose="020E0602020502020306" pitchFamily="34" charset="0"/>
            <a:ea typeface="DFKai-SB" panose="03000509000000000000" pitchFamily="65" charset="-12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400" baseline="0" dirty="0" smtClean="0">
            <a:latin typeface="Berlin Sans FB" panose="020E0602020502020306" pitchFamily="34" charset="0"/>
            <a:ea typeface="DFKai-SB" panose="03000509000000000000" pitchFamily="65" charset="-12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baseline="0" dirty="0" smtClean="0">
            <a:solidFill>
              <a:schemeClr val="tx1"/>
            </a:solidFill>
            <a:latin typeface="Berlin Sans FB" panose="020E0602020502020306" pitchFamily="34" charset="0"/>
            <a:ea typeface="DFKai-SB" panose="03000509000000000000" pitchFamily="65" charset="-12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400" baseline="0" dirty="0" smtClean="0">
            <a:latin typeface="Berlin Sans FB" panose="020E0602020502020306" pitchFamily="34" charset="0"/>
            <a:ea typeface="DFKai-SB" panose="03000509000000000000" pitchFamily="65" charset="-12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43097</TotalTime>
  <Words>1000</Words>
  <Application>Microsoft Macintosh PowerPoint</Application>
  <PresentationFormat>全屏显示(16:9)</PresentationFormat>
  <Paragraphs>149</Paragraphs>
  <Slides>63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63</vt:i4>
      </vt:variant>
    </vt:vector>
  </HeadingPairs>
  <TitlesOfParts>
    <vt:vector size="75" baseType="lpstr">
      <vt:lpstr>Calibri</vt:lpstr>
      <vt:lpstr>Consolas</vt:lpstr>
      <vt:lpstr>DFKai-SB</vt:lpstr>
      <vt:lpstr>Microsoft YaHei</vt:lpstr>
      <vt:lpstr>Wingdings</vt:lpstr>
      <vt:lpstr>宋体</vt:lpstr>
      <vt:lpstr>微软雅黑</vt:lpstr>
      <vt:lpstr>Arial</vt:lpstr>
      <vt:lpstr>Office 主题</vt:lpstr>
      <vt:lpstr>自定义设计方案</vt:lpstr>
      <vt:lpstr>1_自定义设计方案</vt:lpstr>
      <vt:lpstr>2_自定义设计方案</vt:lpstr>
      <vt:lpstr>PowerPoint 演示文稿</vt:lpstr>
      <vt:lpstr>课程目录</vt:lpstr>
      <vt:lpstr>通过Docker进行应用部署</vt:lpstr>
      <vt:lpstr>要利用容器实现DevOps</vt:lpstr>
      <vt:lpstr>如何实现调度？</vt:lpstr>
      <vt:lpstr>如果多个容器有关联关系</vt:lpstr>
      <vt:lpstr>如何实现编排？</vt:lpstr>
      <vt:lpstr>我们需要更多的功能</vt:lpstr>
      <vt:lpstr>Kubernetes是一个解决方案</vt:lpstr>
      <vt:lpstr>利用Kubernetes</vt:lpstr>
      <vt:lpstr>课程目录</vt:lpstr>
      <vt:lpstr>What is</vt:lpstr>
      <vt:lpstr>History</vt:lpstr>
      <vt:lpstr>Image-Runtime-Orcherstration 的PaaS整体技术栈</vt:lpstr>
      <vt:lpstr>网络模型</vt:lpstr>
      <vt:lpstr>网络模型</vt:lpstr>
      <vt:lpstr>Kubernetes的设计原则</vt:lpstr>
      <vt:lpstr>Observe -&gt; Diff -&gt; Act </vt:lpstr>
      <vt:lpstr>Control Loop</vt:lpstr>
      <vt:lpstr>课程目录</vt:lpstr>
      <vt:lpstr>整体架构</vt:lpstr>
      <vt:lpstr>带上overlay network</vt:lpstr>
      <vt:lpstr>生产集群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课程目录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一个实际的部署流程</vt:lpstr>
      <vt:lpstr>一个实际的部署流程</vt:lpstr>
      <vt:lpstr>一个实际的部署流程</vt:lpstr>
      <vt:lpstr>一个实际的部署流程</vt:lpstr>
      <vt:lpstr>一个实际的部署流程</vt:lpstr>
      <vt:lpstr>一个实际的部署流程</vt:lpstr>
      <vt:lpstr>一个实际的部署流程</vt:lpstr>
      <vt:lpstr>一个实际的部署流程</vt:lpstr>
      <vt:lpstr>一个实际的部署流程</vt:lpstr>
      <vt:lpstr>一个实际的部署流程</vt:lpstr>
      <vt:lpstr>一个实际的部署流程</vt:lpstr>
      <vt:lpstr>一个实际的部署流程</vt:lpstr>
      <vt:lpstr>一个实际的部署流程</vt:lpstr>
      <vt:lpstr>一个实际的部署流程</vt:lpstr>
      <vt:lpstr>一个实际的部署流程</vt:lpstr>
      <vt:lpstr>一个实际的部署流程</vt:lpstr>
      <vt:lpstr>一个实际的部署流程</vt:lpstr>
      <vt:lpstr>一个实际的部署流程</vt:lpstr>
      <vt:lpstr>一个实际的部署流程</vt:lpstr>
      <vt:lpstr>课程目录</vt:lpstr>
      <vt:lpstr>kubectl</vt:lpstr>
      <vt:lpstr>实践</vt:lpstr>
      <vt:lpstr>在云端运行2048和Playground</vt:lpstr>
      <vt:lpstr>课程目录</vt:lpstr>
      <vt:lpstr>小结</vt:lpstr>
      <vt:lpstr>在哪儿寻找朋友？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jingqin</dc:creator>
  <cp:lastModifiedBy>ckhutl</cp:lastModifiedBy>
  <cp:revision>3049</cp:revision>
  <dcterms:created xsi:type="dcterms:W3CDTF">2014-06-18T08:36:17Z</dcterms:created>
  <dcterms:modified xsi:type="dcterms:W3CDTF">2017-01-03T03:28:17Z</dcterms:modified>
</cp:coreProperties>
</file>